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74" r:id="rId6"/>
    <p:sldId id="272" r:id="rId7"/>
    <p:sldId id="275" r:id="rId8"/>
    <p:sldId id="262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05" autoAdjust="0"/>
    <p:restoredTop sz="94660"/>
  </p:normalViewPr>
  <p:slideViewPr>
    <p:cSldViewPr>
      <p:cViewPr varScale="1">
        <p:scale>
          <a:sx n="106" d="100"/>
          <a:sy n="106" d="100"/>
        </p:scale>
        <p:origin x="-9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67D8D8-47CE-4745-ABDA-837D6DC75F98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CEE346E-0D10-4974-A25E-C6DE2B376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27BCE7-71FC-4B41-9938-BC8FD60E995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2C130-FA6B-42C4-9808-4F44D45C0AA0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B048B-A375-4672-B4F0-F92B1120E9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Date Placeholder 4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21B47F1-C84D-47E0-AADD-A0C8BF66CA22}" type="datetimeFigureOut">
              <a:rPr lang="ru-RU"/>
              <a:pPr>
                <a:defRPr/>
              </a:pPr>
              <a:t>29.03.2017</a:t>
            </a:fld>
            <a:endParaRPr lang="ru-RU"/>
          </a:p>
        </p:txBody>
      </p:sp>
      <p:sp>
        <p:nvSpPr>
          <p:cNvPr id="2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EEF32B3-9CC3-4F77-981F-CDB60ECC93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Arial" charset="0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Arial" charset="0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Arial" charset="0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Arial" charset="0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Заголовок 1"/>
          <p:cNvSpPr>
            <a:spLocks noGrp="1"/>
          </p:cNvSpPr>
          <p:nvPr>
            <p:ph type="ctrTitle"/>
          </p:nvPr>
        </p:nvSpPr>
        <p:spPr>
          <a:xfrm>
            <a:off x="755650" y="981075"/>
            <a:ext cx="7772400" cy="3527425"/>
          </a:xfrm>
        </p:spPr>
        <p:txBody>
          <a:bodyPr/>
          <a:lstStyle/>
          <a:p>
            <a:pPr algn="ctr" eaLnBrk="1" hangingPunct="1"/>
            <a:r>
              <a:rPr lang="ru-RU" sz="4000" b="1" i="1" smtClean="0">
                <a:solidFill>
                  <a:srgbClr val="06436B"/>
                </a:solidFill>
                <a:latin typeface="Times New Roman" pitchFamily="18" charset="0"/>
              </a:rPr>
              <a:t>Индивидуальный образовательный маршрут учителя истории, обществознания, географии Бессонова Евгения  Сергеевича</a:t>
            </a:r>
            <a:endParaRPr lang="ru-RU" sz="240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31" name="Group 31"/>
          <p:cNvGraphicFramePr>
            <a:graphicFrameLocks noGrp="1"/>
          </p:cNvGraphicFramePr>
          <p:nvPr>
            <p:ph idx="4294967295"/>
          </p:nvPr>
        </p:nvGraphicFramePr>
        <p:xfrm>
          <a:off x="179388" y="1628775"/>
          <a:ext cx="8785225" cy="3292475"/>
        </p:xfrm>
        <a:graphic>
          <a:graphicData uri="http://schemas.openxmlformats.org/drawingml/2006/table">
            <a:tbl>
              <a:tblPr/>
              <a:tblGrid>
                <a:gridCol w="2197100"/>
                <a:gridCol w="2195512"/>
                <a:gridCol w="2195513"/>
                <a:gridCol w="21971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Форма организации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Сроки  работы над проблемой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Предполагаемый результат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Формы презентации достижений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Пополнение электронной базы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контрольно-измерительных материалов по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предмету.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Разработка уроков с применением ИКТ, новых технологий.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Публикация в сети школы.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Размещение разработок на сайтах в сети Интернет.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Обобщение опыта.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Сертификат.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</a:tbl>
          </a:graphicData>
        </a:graphic>
      </p:graphicFrame>
      <p:sp>
        <p:nvSpPr>
          <p:cNvPr id="14359" name="Заголовок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600" b="1" i="1" smtClean="0">
                <a:latin typeface="Candara" pitchFamily="34" charset="0"/>
              </a:rPr>
              <a:t>Информационно- технологическое направление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55" name="Group 31"/>
          <p:cNvGraphicFramePr>
            <a:graphicFrameLocks noGrp="1"/>
          </p:cNvGraphicFramePr>
          <p:nvPr>
            <p:ph idx="4294967295"/>
          </p:nvPr>
        </p:nvGraphicFramePr>
        <p:xfrm>
          <a:off x="250825" y="1700213"/>
          <a:ext cx="8642350" cy="4803775"/>
        </p:xfrm>
        <a:graphic>
          <a:graphicData uri="http://schemas.openxmlformats.org/drawingml/2006/table">
            <a:tbl>
              <a:tblPr/>
              <a:tblGrid>
                <a:gridCol w="2160588"/>
                <a:gridCol w="2016125"/>
                <a:gridCol w="2447925"/>
                <a:gridCol w="2017712"/>
              </a:tblGrid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Форма организации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Сроки работы над проблемой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Предполагаемый результат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Формы презентации результатов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Посещение уроков в рамках МО.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Повышение профессионального мастерства.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Умение анализировать уроки. Использование опыта коллег.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151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Участие в психолого- педагогических семинарах на уровне школы.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Повышение профессионального мастерства.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Доклад. Презентация. Выставка работ учащихся.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Работа с одарёнными детьми.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Участие в конкурсах, олимпиадах разного уровня.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Диплом, грамота , сертификат.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  <p:sp>
        <p:nvSpPr>
          <p:cNvPr id="15388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338138"/>
            <a:ext cx="8229600" cy="1003300"/>
          </a:xfrm>
        </p:spPr>
        <p:txBody>
          <a:bodyPr/>
          <a:lstStyle/>
          <a:p>
            <a:pPr eaLnBrk="1" hangingPunct="1"/>
            <a:r>
              <a:rPr lang="ru-RU" smtClean="0">
                <a:latin typeface="Candara" pitchFamily="34" charset="0"/>
              </a:rPr>
              <a:t>Методическое направление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Заголовок 1"/>
          <p:cNvSpPr>
            <a:spLocks noGrp="1"/>
          </p:cNvSpPr>
          <p:nvPr>
            <p:ph type="title"/>
          </p:nvPr>
        </p:nvSpPr>
        <p:spPr>
          <a:xfrm>
            <a:off x="690563" y="333375"/>
            <a:ext cx="7772400" cy="865188"/>
          </a:xfrm>
        </p:spPr>
        <p:txBody>
          <a:bodyPr anchor="t"/>
          <a:lstStyle/>
          <a:p>
            <a:pPr algn="ctr" eaLnBrk="1" hangingPunct="1"/>
            <a:r>
              <a:rPr lang="ru-RU" sz="4400" b="1" i="1" smtClean="0">
                <a:solidFill>
                  <a:schemeClr val="bg1"/>
                </a:solidFill>
                <a:latin typeface="Times New Roman" pitchFamily="18" charset="0"/>
              </a:rPr>
              <a:t>Общие сведения</a:t>
            </a:r>
          </a:p>
        </p:txBody>
      </p:sp>
      <p:sp>
        <p:nvSpPr>
          <p:cNvPr id="5122" name="Текст 2"/>
          <p:cNvSpPr>
            <a:spLocks noGrp="1"/>
          </p:cNvSpPr>
          <p:nvPr>
            <p:ph type="body" idx="1"/>
          </p:nvPr>
        </p:nvSpPr>
        <p:spPr>
          <a:xfrm>
            <a:off x="468313" y="1268413"/>
            <a:ext cx="8497887" cy="4968875"/>
          </a:xfrm>
          <a:prstGeom prst="rect">
            <a:avLst/>
          </a:prstGeom>
          <a:noFill/>
          <a:effectLst/>
          <a:scene3d>
            <a:camera prst="orthographicFront"/>
            <a:lightRig rig="balanced" dir="t"/>
          </a:scene3d>
          <a:sp3d prstMaterial="plastic"/>
        </p:spPr>
        <p:txBody>
          <a:bodyPr anchor="b"/>
          <a:lstStyle/>
          <a:p>
            <a:pPr algn="l" eaLnBrk="1" hangingPunct="1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ФИО: Бессонов Евгений  Сергеевич</a:t>
            </a:r>
          </a:p>
          <a:p>
            <a:pPr algn="l" eaLnBrk="1" hangingPunct="1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Образование: высшее</a:t>
            </a:r>
          </a:p>
          <a:p>
            <a:pPr algn="l" eaLnBrk="1" hangingPunct="1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Специальность: учитель истории, обществознания</a:t>
            </a:r>
          </a:p>
          <a:p>
            <a:pPr algn="l" eaLnBrk="1" hangingPunct="1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Занимаемая должность: учитель истории, обществознания</a:t>
            </a:r>
            <a:r>
              <a:rPr lang="ru-RU" sz="2400" b="1" smtClean="0">
                <a:solidFill>
                  <a:srgbClr val="002060"/>
                </a:solidFill>
              </a:rPr>
              <a:t>,</a:t>
            </a:r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 географии.</a:t>
            </a:r>
          </a:p>
          <a:p>
            <a:pPr algn="l" eaLnBrk="1" hangingPunct="1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 Стаж работы: 14</a:t>
            </a:r>
          </a:p>
          <a:p>
            <a:pPr algn="l" eaLnBrk="1" hangingPunct="1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Квалификационная категория: соответствие</a:t>
            </a:r>
          </a:p>
          <a:p>
            <a:pPr algn="l" eaLnBrk="1" hangingPunct="1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</a:rPr>
              <a:t> Дата прохождения аттестации: декабрь 2012 года.</a:t>
            </a:r>
          </a:p>
          <a:p>
            <a:pPr eaLnBrk="1" hangingPunct="1"/>
            <a:endParaRPr lang="ru-RU" sz="2000" smtClean="0">
              <a:solidFill>
                <a:srgbClr val="002060"/>
              </a:solidFill>
              <a:latin typeface="Times New Roman" pitchFamily="18" charset="0"/>
            </a:endParaRPr>
          </a:p>
          <a:p>
            <a:pPr eaLnBrk="1" hangingPunct="1"/>
            <a:r>
              <a:rPr lang="ru-RU" sz="2000" smtClean="0">
                <a:latin typeface="Times New Roman" pitchFamily="18" charset="0"/>
              </a:rPr>
              <a:t> 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Заголовок 1"/>
          <p:cNvSpPr>
            <a:spLocks noGrp="1"/>
          </p:cNvSpPr>
          <p:nvPr>
            <p:ph type="title"/>
          </p:nvPr>
        </p:nvSpPr>
        <p:spPr>
          <a:xfrm>
            <a:off x="690563" y="404813"/>
            <a:ext cx="7772400" cy="865187"/>
          </a:xfrm>
        </p:spPr>
        <p:txBody>
          <a:bodyPr anchor="t"/>
          <a:lstStyle/>
          <a:p>
            <a:pPr algn="ctr" eaLnBrk="1" hangingPunct="1"/>
            <a:r>
              <a:rPr lang="ru-RU" sz="4000" b="1" i="1" smtClean="0">
                <a:solidFill>
                  <a:schemeClr val="bg1"/>
                </a:solidFill>
                <a:latin typeface="Times New Roman" pitchFamily="18" charset="0"/>
              </a:rPr>
              <a:t>Пояснительная записка</a:t>
            </a:r>
          </a:p>
        </p:txBody>
      </p:sp>
      <p:sp>
        <p:nvSpPr>
          <p:cNvPr id="6146" name="Текст 2"/>
          <p:cNvSpPr>
            <a:spLocks noGrp="1"/>
          </p:cNvSpPr>
          <p:nvPr>
            <p:ph type="body" idx="1"/>
          </p:nvPr>
        </p:nvSpPr>
        <p:spPr>
          <a:xfrm>
            <a:off x="755650" y="1412875"/>
            <a:ext cx="8137525" cy="4103688"/>
          </a:xfrm>
          <a:prstGeom prst="rect">
            <a:avLst/>
          </a:prstGeom>
          <a:noFill/>
          <a:effectLst/>
          <a:scene3d>
            <a:camera prst="orthographicFront"/>
            <a:lightRig rig="balanced" dir="t"/>
          </a:scene3d>
          <a:sp3d prstMaterial="plastic"/>
        </p:spPr>
        <p:txBody>
          <a:bodyPr anchor="b"/>
          <a:lstStyle/>
          <a:p>
            <a:pPr algn="l" eaLnBrk="1" hangingPunct="1">
              <a:lnSpc>
                <a:spcPct val="90000"/>
              </a:lnSpc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Общешкольная тема: Формирование компетентности учителя и ученика как фактор повышения качества образования в современных условиях.</a:t>
            </a:r>
          </a:p>
          <a:p>
            <a:pPr algn="l" eaLnBrk="1" hangingPunct="1">
              <a:lnSpc>
                <a:spcPct val="90000"/>
              </a:lnSpc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Индивидуальная тема: Проблемное обучение на уроках истории, обществознания, географии.</a:t>
            </a:r>
          </a:p>
          <a:p>
            <a:pPr algn="l" eaLnBrk="1" hangingPunct="1">
              <a:lnSpc>
                <a:spcPct val="90000"/>
              </a:lnSpc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Цель: повышение своего теоретического, научно – методического уровня, профессионального мастерства и компетентности учителя для развития способностей каждого ребенка.</a:t>
            </a:r>
          </a:p>
          <a:p>
            <a:pPr algn="l" eaLnBrk="1" hangingPunct="1">
              <a:lnSpc>
                <a:spcPct val="90000"/>
              </a:lnSpc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Задачи: Изучать учебно – методическую литературу по теме самообразования. Овладевать новыми информационными технологиями путем внедрения их в учебно – воспитательный процесс.</a:t>
            </a:r>
          </a:p>
          <a:p>
            <a:pPr algn="l" eaLnBrk="1" hangingPunct="1">
              <a:lnSpc>
                <a:spcPct val="90000"/>
              </a:lnSpc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Ожидаемые результаты: 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доклады, выступления на заседаниях МО; </a:t>
            </a:r>
          </a:p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- разработка и проведение открытых уроков, обобщение опыта по исследуемой теме.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Заголовок 1"/>
          <p:cNvSpPr>
            <a:spLocks noGrp="1"/>
          </p:cNvSpPr>
          <p:nvPr>
            <p:ph type="ctrTitle"/>
          </p:nvPr>
        </p:nvSpPr>
        <p:spPr>
          <a:xfrm flipH="1">
            <a:off x="10260013" y="1600200"/>
            <a:ext cx="1008062" cy="1779588"/>
          </a:xfrm>
        </p:spPr>
        <p:txBody>
          <a:bodyPr/>
          <a:lstStyle/>
          <a:p>
            <a:pPr algn="ctr" eaLnBrk="1" hangingPunct="1"/>
            <a:endParaRPr lang="ru-RU" sz="4400" smtClean="0">
              <a:latin typeface="Candara" pitchFamily="34" charset="0"/>
            </a:endParaRPr>
          </a:p>
        </p:txBody>
      </p:sp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404813"/>
            <a:ext cx="8280400" cy="6119812"/>
          </a:xfrm>
          <a:prstGeom prst="rect">
            <a:avLst/>
          </a:prstGeom>
          <a:noFill/>
          <a:effectLst/>
          <a:scene3d>
            <a:camera prst="orthographicFront"/>
            <a:lightRig rig="balanced" dir="t"/>
          </a:scene3d>
          <a:sp3d prstMaterial="plastic"/>
        </p:spPr>
        <p:txBody>
          <a:bodyPr/>
          <a:lstStyle/>
          <a:p>
            <a:pPr algn="l" eaLnBrk="1" hangingPunct="1"/>
            <a:r>
              <a:rPr lang="ru-RU" sz="2800" smtClean="0">
                <a:solidFill>
                  <a:schemeClr val="tx1"/>
                </a:solidFill>
                <a:latin typeface="Candara" pitchFamily="34" charset="0"/>
              </a:rPr>
              <a:t>  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</a:rPr>
              <a:t>Индивидуальный образовательный маршрут педагога отличается от общего плана методической работы тем, что в нем полнее отражаются личные образовательные потребности, большое внимание уделяется самообразованию и обучению на рабочем месте. Основные разделы ИОМ  охватывают все аспекты непрерывн</a:t>
            </a:r>
            <a:r>
              <a:rPr lang="ru-RU" sz="1800" smtClean="0">
                <a:solidFill>
                  <a:schemeClr val="tx2"/>
                </a:solidFill>
                <a:latin typeface="Times New Roman" pitchFamily="18" charset="0"/>
              </a:rPr>
              <a:t>ого процесса профессионального развития педагога, закладывая тем самым основы педагогического конструирования. ИОМ как программа профессионального развития предусматривает возможность исследовательской и инновационной деятельности. </a:t>
            </a:r>
          </a:p>
          <a:p>
            <a:pPr algn="l" eaLnBrk="1" hangingPunct="1"/>
            <a:r>
              <a:rPr lang="ru-RU" sz="1800" smtClean="0">
                <a:solidFill>
                  <a:schemeClr val="tx2"/>
                </a:solidFill>
                <a:latin typeface="Times New Roman" pitchFamily="18" charset="0"/>
              </a:rPr>
              <a:t>    Приоритетной целью современного образования становится не репродуктивная передача знаний, умений, навыков от учителя к ученику, а полноценное формирование и развитие способностей ученика самостоятельно определять учебную проблему, формировать алгоритм ее решения</a:t>
            </a:r>
            <a:r>
              <a:rPr lang="ru-RU" sz="1800" smtClean="0">
                <a:solidFill>
                  <a:schemeClr val="tx2"/>
                </a:solidFill>
              </a:rPr>
              <a:t>,</a:t>
            </a:r>
            <a:r>
              <a:rPr lang="ru-RU" sz="180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ru-RU" sz="1800" smtClean="0">
                <a:solidFill>
                  <a:schemeClr val="tx2"/>
                </a:solidFill>
              </a:rPr>
              <a:t>о</a:t>
            </a:r>
            <a:r>
              <a:rPr lang="ru-RU" sz="1800" smtClean="0">
                <a:solidFill>
                  <a:schemeClr val="tx2"/>
                </a:solidFill>
                <a:latin typeface="Times New Roman" pitchFamily="18" charset="0"/>
              </a:rPr>
              <a:t>ценивать полученный результат – научить учиться. </a:t>
            </a:r>
            <a:endParaRPr lang="ru-RU" sz="18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38138"/>
            <a:ext cx="8229600" cy="6519862"/>
          </a:xfrm>
        </p:spPr>
        <p:txBody>
          <a:bodyPr/>
          <a:lstStyle/>
          <a:p>
            <a:pPr algn="l" eaLnBrk="1" hangingPunct="1"/>
            <a:r>
              <a:rPr lang="ru-RU" sz="2800" b="1" i="1" smtClean="0">
                <a:solidFill>
                  <a:schemeClr val="tx1"/>
                </a:solidFill>
                <a:latin typeface="Times New Roman" pitchFamily="18" charset="0"/>
              </a:rPr>
              <a:t>Требования к современному уроку по ФГОС</a:t>
            </a:r>
            <a:br>
              <a:rPr lang="ru-RU" sz="2800" b="1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800" b="1" i="1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800" b="1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Урок обязан иметь личностно-ориентированный, индивидуальный характер.</a:t>
            </a:r>
            <a:b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В приоритете самостоятельная работа учеников, а не учителя.</a:t>
            </a:r>
            <a:b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Осуществляется практический, деятельностный подход.</a:t>
            </a:r>
            <a:b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Каждый урок направлен на развитие универсальных учебных действий (УУД): личностных, коммуникативных, регулятивных и познавательных.</a:t>
            </a:r>
            <a:b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  <a:t>Авторитарный стиль общения между учеником и учителем уходит в прошлое. Теперь задача учителя — помогать в освоении новых знаний и направлять учебный процесс.</a:t>
            </a:r>
            <a:br>
              <a:rPr lang="ru-RU" sz="2000" b="1" i="1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sz="2000" b="1" i="1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Прямоугольник 1"/>
          <p:cNvSpPr>
            <a:spLocks noChangeArrowheads="1"/>
          </p:cNvSpPr>
          <p:nvPr/>
        </p:nvSpPr>
        <p:spPr bwMode="auto">
          <a:xfrm>
            <a:off x="539750" y="1052513"/>
            <a:ext cx="80645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В процессе формирования УУД учитель: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-учит ставить цели и искать пути их достижения,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- показывает достижения ребенка по сравнению с его ранними достижениями;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- привлекает к открытию новых знаний;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- обучает приемам работы в группах;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- обучает самопроверке;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- знакомит с разными источниками информации, используемыми для поиска знаний;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- учит делать нравственный выбор в рамках работы с ценностным материалом и его анализом,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- учит самостоятельно выбирать критерии для оценки,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- учит отстаивать собственное мнение и уважать мнения других,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- организует формы деятельности, в рамках которой дети усваива</a:t>
            </a:r>
            <a:r>
              <a:rPr lang="ru-RU">
                <a:solidFill>
                  <a:srgbClr val="002060"/>
                </a:solidFill>
                <a:latin typeface="Times New Roman" pitchFamily="18" charset="0"/>
              </a:rPr>
              <a:t>ют </a:t>
            </a:r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нужные знания и ценностный ряд,</a:t>
            </a:r>
          </a:p>
          <a:p>
            <a:r>
              <a:rPr lang="ru-RU" b="1" i="1">
                <a:solidFill>
                  <a:srgbClr val="002060"/>
                </a:solidFill>
                <a:latin typeface="Times New Roman" pitchFamily="18" charset="0"/>
              </a:rPr>
              <a:t>- учит сотрудничеству между учениками, учениками и учителем.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47" name="Group 43"/>
          <p:cNvGraphicFramePr>
            <a:graphicFrameLocks noGrp="1"/>
          </p:cNvGraphicFramePr>
          <p:nvPr>
            <p:ph idx="4294967295"/>
          </p:nvPr>
        </p:nvGraphicFramePr>
        <p:xfrm>
          <a:off x="33338" y="1006475"/>
          <a:ext cx="9140825" cy="5851525"/>
        </p:xfrm>
        <a:graphic>
          <a:graphicData uri="http://schemas.openxmlformats.org/drawingml/2006/table">
            <a:tbl>
              <a:tblPr/>
              <a:tblGrid>
                <a:gridCol w="1812925"/>
                <a:gridCol w="2190750"/>
                <a:gridCol w="1435100"/>
                <a:gridCol w="2039937"/>
                <a:gridCol w="1662113"/>
              </a:tblGrid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Направление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Форма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организации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Сроки работы над проблемой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Предполагаемый результата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Формы презентации достижений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87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Профессионально- предметное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Изучение  материалов по формированию УУД и их особенностей. Знакомство с новыми педагогическими технологиями.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Активизация учебного процесса. Сформированность работы учащихся  с УУД, устойчивый познавательный интерес к предмету.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Открытые уроки.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Психолого- педагогическое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Изучение и систематизация материалов педагогической  и психологической литературы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Выполнение творческих работ с применением изученного материала.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Выступление на МО.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145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Методическое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Изучение опыта работы лучших учителей, через посещение районных семинаров. Посещение уроков коллеги и участие в обмене опытом знакомство с новыми развивающими технологиями.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Создание педагогических условий и системы работы через организацию творческой деятельности на уроках и внеурочной деятельности  по предмету.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Выступление на педсовете.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1116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Информационно- технологическое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Разработка комплектов сценариев уроков, тематических занятий. Разработка контрольно – измерительных материалов в электронном виде.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Применение разработанных уроков и занятий на практике.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Итоговые творческие работы.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</a:tbl>
          </a:graphicData>
        </a:graphic>
      </p:graphicFrame>
      <p:sp>
        <p:nvSpPr>
          <p:cNvPr id="10279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1341100" y="338138"/>
            <a:ext cx="215900" cy="1252537"/>
          </a:xfrm>
        </p:spPr>
        <p:txBody>
          <a:bodyPr/>
          <a:lstStyle/>
          <a:p>
            <a:pPr eaLnBrk="1" hangingPunct="1"/>
            <a:endParaRPr lang="ru-RU" smtClean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60" name="Group 32"/>
          <p:cNvGraphicFramePr>
            <a:graphicFrameLocks noGrp="1"/>
          </p:cNvGraphicFramePr>
          <p:nvPr>
            <p:ph idx="4294967295"/>
          </p:nvPr>
        </p:nvGraphicFramePr>
        <p:xfrm>
          <a:off x="179388" y="1628775"/>
          <a:ext cx="8785225" cy="4664075"/>
        </p:xfrm>
        <a:graphic>
          <a:graphicData uri="http://schemas.openxmlformats.org/drawingml/2006/table">
            <a:tbl>
              <a:tblPr/>
              <a:tblGrid>
                <a:gridCol w="2197100"/>
                <a:gridCol w="2195512"/>
                <a:gridCol w="2195513"/>
                <a:gridCol w="2197100"/>
              </a:tblGrid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Форма организации деятельности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Сроки работы над проблемой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Предполагаемый результат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Формы презентации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</a:rPr>
                        <a:t>достижений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Изучение методической литературы в глобальной сети , профессиональных газетах и журналах.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Повышение профессионального мастерства.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Накопление рабочего материала.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Изучение применения новых образовательных технологий в работе ведущих учителей школы, района, края , страны.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Получение нового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 опыта.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Выступление на МО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Плановое повышение квалификации на курсах.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2016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Повышение квалификации.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Удостоверение.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188913"/>
            <a:ext cx="8229600" cy="1295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bg1"/>
                </a:solidFill>
                <a:latin typeface="+mj-lt"/>
              </a:rPr>
              <a:t>Профессионально- предметное направление</a:t>
            </a:r>
            <a:endParaRPr lang="ru-RU" b="1" i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79" name="Group 27"/>
          <p:cNvGraphicFramePr>
            <a:graphicFrameLocks noGrp="1"/>
          </p:cNvGraphicFramePr>
          <p:nvPr>
            <p:ph idx="4294967295"/>
          </p:nvPr>
        </p:nvGraphicFramePr>
        <p:xfrm>
          <a:off x="395288" y="1700213"/>
          <a:ext cx="8564562" cy="3529012"/>
        </p:xfrm>
        <a:graphic>
          <a:graphicData uri="http://schemas.openxmlformats.org/drawingml/2006/table">
            <a:tbl>
              <a:tblPr/>
              <a:tblGrid>
                <a:gridCol w="2139950"/>
                <a:gridCol w="2141537"/>
                <a:gridCol w="2141538"/>
                <a:gridCol w="2141537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ndara" pitchFamily="34" charset="0"/>
                        </a:rPr>
                        <a:t>Форма организации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ndara" pitchFamily="34" charset="0"/>
                        </a:rPr>
                        <a:t>Сроки работы над проблемой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ndara" pitchFamily="34" charset="0"/>
                        </a:rPr>
                        <a:t>Предполагаемый результат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ndara" pitchFamily="34" charset="0"/>
                        </a:rPr>
                        <a:t>Формы презентации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ndara" pitchFamily="34" charset="0"/>
                        </a:rPr>
                        <a:t>достижений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0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Изучение и систематизация материалов педагогической и психологической литературы по теме самообразования.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Повышение профессионального мастерства.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Накопление рабочего материала.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E"/>
                    </a:solidFill>
                  </a:tcPr>
                </a:tc>
              </a:tr>
              <a:tr h="1260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Психолого- педагогическое консультирование обучающихся, родителей.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 течение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Качественное проведение анкетирования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</a:rPr>
                        <a:t>Выступление на родительском собрании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3FF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338138"/>
            <a:ext cx="8229600" cy="9302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solidFill>
                  <a:schemeClr val="bg1"/>
                </a:solidFill>
                <a:latin typeface="+mj-lt"/>
              </a:rPr>
              <a:t>Психолого-педагогическое направление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735</Words>
  <Application>Microsoft Office PowerPoint</Application>
  <PresentationFormat>Экран (4:3)</PresentationFormat>
  <Paragraphs>125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Symbol</vt:lpstr>
      <vt:lpstr>Calibri</vt:lpstr>
      <vt:lpstr>Times New Roman</vt:lpstr>
      <vt:lpstr>Candara</vt:lpstr>
      <vt:lpstr>Волна</vt:lpstr>
      <vt:lpstr>Волна</vt:lpstr>
      <vt:lpstr>Индивидуальный образовательный маршрут учителя истории, обществознания, географии Бессонова Евгения  Сергеевича</vt:lpstr>
      <vt:lpstr>Общие сведения</vt:lpstr>
      <vt:lpstr>Пояснительная записка</vt:lpstr>
      <vt:lpstr>Слайд 4</vt:lpstr>
      <vt:lpstr>Требования к современному уроку по ФГОС  Урок обязан иметь личностно-ориентированный, индивидуальный характер.  В приоритете самостоятельная работа учеников, а не учителя.  Осуществляется практический, деятельностный подход.  Каждый урок направлен на развитие универсальных учебных действий (УУД): личностных, коммуникативных, регулятивных и познавательных.  Авторитарный стиль общения между учеником и учителем уходит в прошлое. Теперь задача учителя — помогать в освоении новых знаний и направлять учебный процесс. </vt:lpstr>
      <vt:lpstr>Слайд 6</vt:lpstr>
      <vt:lpstr>Слайд 7</vt:lpstr>
      <vt:lpstr>Профессионально- предметное направление</vt:lpstr>
      <vt:lpstr>Психолого-педагогическое направление</vt:lpstr>
      <vt:lpstr>Информационно- технологическое направление</vt:lpstr>
      <vt:lpstr>Методическое направление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образовательный маршрут учтеля изобразительного искусства и черчения Вагиной Ларисы Анатольевны</dc:title>
  <dc:creator>Лариса</dc:creator>
  <cp:lastModifiedBy>User</cp:lastModifiedBy>
  <cp:revision>28</cp:revision>
  <dcterms:created xsi:type="dcterms:W3CDTF">2017-02-17T10:43:22Z</dcterms:created>
  <dcterms:modified xsi:type="dcterms:W3CDTF">2017-03-29T07:15:25Z</dcterms:modified>
</cp:coreProperties>
</file>